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490" r:id="rId2"/>
    <p:sldId id="454" r:id="rId3"/>
    <p:sldId id="505" r:id="rId4"/>
    <p:sldId id="502" r:id="rId5"/>
    <p:sldId id="503" r:id="rId6"/>
    <p:sldId id="504" r:id="rId7"/>
    <p:sldId id="500" r:id="rId8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198AC64-0C93-5F76-C355-490E52510890}" name="Ewout Meijer" initials="EM" userId="S::ewout@attendi.nl::15ae544b-e7a7-4551-ae44-f3eeb5daefff" providerId="AD"/>
  <p188:author id="{F3D82CB9-27A0-93C8-BC85-C536948DEEA6}" name="Diederik de Rave" initials="Dd" userId="S::diederik@attendi.nl::dc168215-a2f2-43c2-84c6-8f733470cd6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6551"/>
    <a:srgbClr val="FF8FF0"/>
    <a:srgbClr val="642744"/>
    <a:srgbClr val="F5EB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53"/>
    <p:restoredTop sz="94744"/>
  </p:normalViewPr>
  <p:slideViewPr>
    <p:cSldViewPr snapToGrid="0">
      <p:cViewPr varScale="1">
        <p:scale>
          <a:sx n="116" d="100"/>
          <a:sy n="116" d="100"/>
        </p:scale>
        <p:origin x="86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97A43-D0AE-EC41-A134-D7213BAF0932}" type="datetimeFigureOut">
              <a:rPr lang="en-NL" smtClean="0"/>
              <a:t>5/17/24</a:t>
            </a:fld>
            <a:endParaRPr lang="en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29126-D588-AD4D-B9BC-E83DC5F9442F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9880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2777160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B73B010-F852-5778-74AC-58804516F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af0a57d0f_0_0:notes">
            <a:extLst>
              <a:ext uri="{FF2B5EF4-FFF2-40B4-BE49-F238E27FC236}">
                <a16:creationId xmlns:a16="http://schemas.microsoft.com/office/drawing/2014/main" id="{B0EB30B4-4B49-DF76-0237-18D4B3DA0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af0a57d0f_0_0:notes">
            <a:extLst>
              <a:ext uri="{FF2B5EF4-FFF2-40B4-BE49-F238E27FC236}">
                <a16:creationId xmlns:a16="http://schemas.microsoft.com/office/drawing/2014/main" id="{DB9B27D6-174A-4428-34AF-81B65ED43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</p:txBody>
      </p:sp>
    </p:spTree>
    <p:extLst>
      <p:ext uri="{BB962C8B-B14F-4D97-AF65-F5344CB8AC3E}">
        <p14:creationId xmlns:p14="http://schemas.microsoft.com/office/powerpoint/2010/main" val="1177060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B73B010-F852-5778-74AC-58804516F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af0a57d0f_0_0:notes">
            <a:extLst>
              <a:ext uri="{FF2B5EF4-FFF2-40B4-BE49-F238E27FC236}">
                <a16:creationId xmlns:a16="http://schemas.microsoft.com/office/drawing/2014/main" id="{B0EB30B4-4B49-DF76-0237-18D4B3DA0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af0a57d0f_0_0:notes">
            <a:extLst>
              <a:ext uri="{FF2B5EF4-FFF2-40B4-BE49-F238E27FC236}">
                <a16:creationId xmlns:a16="http://schemas.microsoft.com/office/drawing/2014/main" id="{DB9B27D6-174A-4428-34AF-81B65ED43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</p:txBody>
      </p:sp>
    </p:spTree>
    <p:extLst>
      <p:ext uri="{BB962C8B-B14F-4D97-AF65-F5344CB8AC3E}">
        <p14:creationId xmlns:p14="http://schemas.microsoft.com/office/powerpoint/2010/main" val="15603912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B73B010-F852-5778-74AC-58804516F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af0a57d0f_0_0:notes">
            <a:extLst>
              <a:ext uri="{FF2B5EF4-FFF2-40B4-BE49-F238E27FC236}">
                <a16:creationId xmlns:a16="http://schemas.microsoft.com/office/drawing/2014/main" id="{B0EB30B4-4B49-DF76-0237-18D4B3DA0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af0a57d0f_0_0:notes">
            <a:extLst>
              <a:ext uri="{FF2B5EF4-FFF2-40B4-BE49-F238E27FC236}">
                <a16:creationId xmlns:a16="http://schemas.microsoft.com/office/drawing/2014/main" id="{DB9B27D6-174A-4428-34AF-81B65ED43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</p:txBody>
      </p:sp>
    </p:spTree>
    <p:extLst>
      <p:ext uri="{BB962C8B-B14F-4D97-AF65-F5344CB8AC3E}">
        <p14:creationId xmlns:p14="http://schemas.microsoft.com/office/powerpoint/2010/main" val="1971278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B73B010-F852-5778-74AC-58804516F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af0a57d0f_0_0:notes">
            <a:extLst>
              <a:ext uri="{FF2B5EF4-FFF2-40B4-BE49-F238E27FC236}">
                <a16:creationId xmlns:a16="http://schemas.microsoft.com/office/drawing/2014/main" id="{B0EB30B4-4B49-DF76-0237-18D4B3DA0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af0a57d0f_0_0:notes">
            <a:extLst>
              <a:ext uri="{FF2B5EF4-FFF2-40B4-BE49-F238E27FC236}">
                <a16:creationId xmlns:a16="http://schemas.microsoft.com/office/drawing/2014/main" id="{DB9B27D6-174A-4428-34AF-81B65ED43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</p:txBody>
      </p:sp>
    </p:spTree>
    <p:extLst>
      <p:ext uri="{BB962C8B-B14F-4D97-AF65-F5344CB8AC3E}">
        <p14:creationId xmlns:p14="http://schemas.microsoft.com/office/powerpoint/2010/main" val="42585319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>
          <a:extLst>
            <a:ext uri="{FF2B5EF4-FFF2-40B4-BE49-F238E27FC236}">
              <a16:creationId xmlns:a16="http://schemas.microsoft.com/office/drawing/2014/main" id="{2B73B010-F852-5778-74AC-58804516FF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af0a57d0f_0_0:notes">
            <a:extLst>
              <a:ext uri="{FF2B5EF4-FFF2-40B4-BE49-F238E27FC236}">
                <a16:creationId xmlns:a16="http://schemas.microsoft.com/office/drawing/2014/main" id="{B0EB30B4-4B49-DF76-0237-18D4B3DA05D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af0a57d0f_0_0:notes">
            <a:extLst>
              <a:ext uri="{FF2B5EF4-FFF2-40B4-BE49-F238E27FC236}">
                <a16:creationId xmlns:a16="http://schemas.microsoft.com/office/drawing/2014/main" id="{DB9B27D6-174A-4428-34AF-81B65ED4371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lvl="0" indent="-228600" algn="l" rtl="0">
              <a:spcBef>
                <a:spcPts val="0"/>
              </a:spcBef>
              <a:spcAft>
                <a:spcPts val="0"/>
              </a:spcAft>
              <a:buAutoNum type="arabicPeriod"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b="0"/>
          </a:p>
        </p:txBody>
      </p:sp>
    </p:spTree>
    <p:extLst>
      <p:ext uri="{BB962C8B-B14F-4D97-AF65-F5344CB8AC3E}">
        <p14:creationId xmlns:p14="http://schemas.microsoft.com/office/powerpoint/2010/main" val="25336038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L" dirty="0"/>
          </a:p>
        </p:txBody>
      </p:sp>
    </p:spTree>
    <p:extLst>
      <p:ext uri="{BB962C8B-B14F-4D97-AF65-F5344CB8AC3E}">
        <p14:creationId xmlns:p14="http://schemas.microsoft.com/office/powerpoint/2010/main" val="111068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D5D72-0ACB-8586-1DC4-210BAB3CB4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65A21E-93B0-9B19-DF8C-279857626C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299EC-CA6D-B5F7-D71B-7A4534DED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D96FF-1C46-5C71-A2AC-9F91E53A9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58F5C-EB4C-C91A-A8C3-DFCC4477F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91973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2007-FE8C-9810-21B7-924CA7C0E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740D19-0DEA-89AA-046E-90B7DC3C3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C0B05-0FC1-B2EB-64D2-DD381FE33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DB7C-A6A2-ACA0-8E33-E8D189D04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4E4C9-A7B5-8C11-74CE-BD7E532F8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07023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45A613-787C-3631-273C-08B5456462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D9074-88A4-63D4-FFEA-4B6E1C8C3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3EBA0-625F-0456-CD2E-14DB8BB3D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7E3017-192A-0B34-B2A3-C4BD6EC3E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13B1E-0C64-B310-B20E-3FC5D995C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91234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4087084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AF9C6-0668-B914-3785-19792B56AD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08F2F-F955-AEE5-E06B-316DCD817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E9463-7CAD-5C1A-38E6-F23F389E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E1A78-B1D9-EC93-590B-55500E924F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E3826-48C7-A13B-7658-765DD5FE6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55370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1C473-2B11-C92D-CCFE-E9B100FE1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C09686-2686-B6EA-D256-0EEFDCA435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4C384-928E-5B77-7BFB-2CA55CE5A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90EFF-5781-057D-1D2E-3018C43EF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4508ED-BC1D-B03F-FE3F-6632E4188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71874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FE6760-DC56-73C1-D38A-9121CE40F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66BB27-2159-DC19-F6A0-4CCAE77139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F8406-2C3A-6842-D325-5152A11274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3649C5-C4E0-171C-8647-7C47329E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1C38E6-DCBC-A885-1C35-38236A264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C53B39-95F8-4580-6358-D919C944C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36339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668D-48F6-D9E6-6A7B-BDCCCB1E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0FBA4F-7FED-ECD0-DB9E-509A841CF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D71262-7BFA-7C20-4C26-D570313DF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908108-A398-1BCA-DA2D-BF0F9D62FC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147061-789F-4C98-F201-4D7F2B061B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4AD5A2-19F9-C7EA-55FB-050BA6E68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74DD0A-D2ED-07E6-A1DF-5F8251964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F97877-D018-A42A-CC5D-B5ABD022C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39356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B0F92-23E9-99C9-A832-C76EA44FE2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23D2A6-1B16-A229-5712-509B47431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BECF0D-2BB1-E230-94AB-A09EC2DD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356A6-7DC7-2957-F813-2555DDC72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608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E1D4C3-0203-72ED-AD1B-B09F4DC5F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6238EE-CCBC-CDAA-97D5-27B482A05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E0E5D-DEAD-2488-A12A-0890B2ACF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1167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4A205-E961-ED73-961F-FD579C35B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43F31C-B761-09EB-6DF0-934FDFDF6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3237A0-05E3-C924-D03A-3857A96A11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D28FB5-E96C-91A3-D7CE-2EA0470A3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CA2BCA-6CCC-307A-0BD8-0E4DA91E9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8954FA-CDD6-A3E7-BFE6-6EAA05BDF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8606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32952-AABE-0778-A55D-474C792AE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6892E2-230F-14CA-D7F8-8C643B58FC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46ADA0-1E27-975D-9CB7-058F762B08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9BA674-B4ED-C9DE-5ED6-5F89DD32F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9B5F62-51F8-E99C-5F56-A21A950F3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612E1-AA83-7826-81C2-B946A475A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52343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99DB79-944B-B7EE-1C85-E5C0F09B7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EE70E-DFFD-3BC0-CD8C-6F1CFA5E6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6D04DC-6D64-7522-2349-3C3595BEB5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2327A0-3BB0-0A47-BB06-E0D807ED2BD6}" type="datetimeFigureOut">
              <a:rPr lang="en-NL" smtClean="0"/>
              <a:t>5/17/24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BA808-B180-D996-88FD-37A851C6C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57D95-1420-7A9F-8647-7A3237E7BE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80AFF-3913-AB4D-B483-91501DAC526C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3851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65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TextBox 4"/>
          <p:cNvSpPr txBox="1"/>
          <p:nvPr/>
        </p:nvSpPr>
        <p:spPr>
          <a:xfrm>
            <a:off x="576081" y="2127072"/>
            <a:ext cx="8796978" cy="272363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60960" tIns="60960" rIns="60960" bIns="60960" anchor="t">
            <a:spAutoFit/>
          </a:bodyPr>
          <a:lstStyle/>
          <a:p>
            <a:pPr>
              <a:lnSpc>
                <a:spcPct val="120000"/>
              </a:lnSpc>
              <a:defRPr sz="4000" spc="-79">
                <a:solidFill>
                  <a:srgbClr val="FFFFFF"/>
                </a:solidFill>
              </a:defRPr>
            </a:pPr>
            <a:r>
              <a:rPr lang="nl-NL" sz="3600" b="1" dirty="0">
                <a:latin typeface="Attendi Alaska"/>
              </a:rPr>
              <a:t>Projectplan on-boarding Spraakgestuurd Rapporteren </a:t>
            </a:r>
          </a:p>
          <a:p>
            <a:pPr>
              <a:lnSpc>
                <a:spcPct val="120000"/>
              </a:lnSpc>
              <a:defRPr sz="4000" spc="-79">
                <a:solidFill>
                  <a:srgbClr val="FFFFFF"/>
                </a:solidFill>
              </a:defRPr>
            </a:pPr>
            <a:r>
              <a:rPr lang="nl-NL" sz="3600" b="1" dirty="0">
                <a:latin typeface="Attendi Alaska"/>
              </a:rPr>
              <a:t>met Attendi</a:t>
            </a:r>
            <a:br>
              <a:rPr lang="nl-NL" sz="3600" b="1" dirty="0">
                <a:latin typeface="Attendi Alaska"/>
              </a:rPr>
            </a:br>
            <a:br>
              <a:rPr lang="nl-NL" sz="2000" dirty="0">
                <a:latin typeface="Attendi Alaska"/>
              </a:rPr>
            </a:br>
            <a:r>
              <a:rPr lang="nl-NL" sz="1400" dirty="0">
                <a:latin typeface="Attendi Alaska"/>
              </a:rPr>
              <a:t>[Naam zorginstelling]</a:t>
            </a:r>
            <a:endParaRPr lang="en-US" sz="1400" dirty="0">
              <a:latin typeface="Attendi Alaska"/>
            </a:endParaRPr>
          </a:p>
        </p:txBody>
      </p:sp>
      <p:pic>
        <p:nvPicPr>
          <p:cNvPr id="184" name="Attendi-Logo.pdf" descr="Attendi-Log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81" y="596246"/>
            <a:ext cx="2083365" cy="334652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extBox 4"/>
          <p:cNvSpPr txBox="1"/>
          <p:nvPr/>
        </p:nvSpPr>
        <p:spPr>
          <a:xfrm>
            <a:off x="406400" y="1063679"/>
            <a:ext cx="7484058" cy="76328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60" tIns="60960" rIns="60960" bIns="60960">
            <a:spAutoFit/>
          </a:bodyPr>
          <a:lstStyle>
            <a:lvl1pPr>
              <a:lnSpc>
                <a:spcPct val="80000"/>
              </a:lnSpc>
              <a:defRPr sz="10400" spc="-312">
                <a:solidFill>
                  <a:srgbClr val="FF8FF0"/>
                </a:solidFill>
              </a:defRPr>
            </a:lvl1pPr>
          </a:lstStyle>
          <a:p>
            <a:endParaRPr sz="5200">
              <a:latin typeface="Attendi Alaska Med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11423687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E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BC78704-025F-318A-7018-334343F07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3F71B3-2E09-D7E4-3048-06AFF517D2AD}"/>
              </a:ext>
            </a:extLst>
          </p:cNvPr>
          <p:cNvSpPr txBox="1"/>
          <p:nvPr/>
        </p:nvSpPr>
        <p:spPr>
          <a:xfrm>
            <a:off x="455905" y="495886"/>
            <a:ext cx="10200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nl-NL" sz="2400" kern="0" dirty="0">
                <a:solidFill>
                  <a:srgbClr val="0B6551"/>
                </a:solidFill>
                <a:latin typeface="Attendi Alaska Medium" pitchFamily="2" charset="77"/>
                <a:cs typeface="Arial"/>
                <a:sym typeface="Arial"/>
              </a:rPr>
              <a:t>Doelstellingen van de implementatie </a:t>
            </a:r>
            <a:endParaRPr lang="en-NL" sz="2400" kern="0" dirty="0">
              <a:solidFill>
                <a:srgbClr val="0B6551"/>
              </a:solidFill>
              <a:latin typeface="Attendi Alaska Medium" pitchFamily="2" charset="77"/>
              <a:cs typeface="Arial"/>
              <a:sym typeface="Arial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7F767DE-577B-ED01-78E5-07A099E4C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876315"/>
              </p:ext>
            </p:extLst>
          </p:nvPr>
        </p:nvGraphicFramePr>
        <p:xfrm>
          <a:off x="455905" y="1224060"/>
          <a:ext cx="11403016" cy="5573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5398">
                  <a:extLst>
                    <a:ext uri="{9D8B030D-6E8A-4147-A177-3AD203B41FA5}">
                      <a16:colId xmlns:a16="http://schemas.microsoft.com/office/drawing/2014/main" val="1876712357"/>
                    </a:ext>
                  </a:extLst>
                </a:gridCol>
                <a:gridCol w="2172857">
                  <a:extLst>
                    <a:ext uri="{9D8B030D-6E8A-4147-A177-3AD203B41FA5}">
                      <a16:colId xmlns:a16="http://schemas.microsoft.com/office/drawing/2014/main" val="2178093911"/>
                    </a:ext>
                  </a:extLst>
                </a:gridCol>
                <a:gridCol w="2458181">
                  <a:extLst>
                    <a:ext uri="{9D8B030D-6E8A-4147-A177-3AD203B41FA5}">
                      <a16:colId xmlns:a16="http://schemas.microsoft.com/office/drawing/2014/main" val="29177186"/>
                    </a:ext>
                  </a:extLst>
                </a:gridCol>
                <a:gridCol w="2553290">
                  <a:extLst>
                    <a:ext uri="{9D8B030D-6E8A-4147-A177-3AD203B41FA5}">
                      <a16:colId xmlns:a16="http://schemas.microsoft.com/office/drawing/2014/main" val="412116617"/>
                    </a:ext>
                  </a:extLst>
                </a:gridCol>
                <a:gridCol w="2553290">
                  <a:extLst>
                    <a:ext uri="{9D8B030D-6E8A-4147-A177-3AD203B41FA5}">
                      <a16:colId xmlns:a16="http://schemas.microsoft.com/office/drawing/2014/main" val="3132896109"/>
                    </a:ext>
                  </a:extLst>
                </a:gridCol>
              </a:tblGrid>
              <a:tr h="8063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Doelstellingen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Huidige Situatie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Gewenste Situatie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Aanpak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SMART doel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73807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Besparing van tijd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4610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Verbeteren van kwaliteit van rapportages</a:t>
                      </a:r>
                      <a:endParaRPr lang="en-NL" sz="1400" dirty="0">
                        <a:solidFill>
                          <a:schemeClr val="tx1"/>
                        </a:solidFill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6061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NL" sz="140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Verhoogde cliëntbetrokkenheid</a:t>
                      </a: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solidFill>
                          <a:schemeClr val="tx1"/>
                        </a:solidFill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3788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nl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Eenduidig rapporteren</a:t>
                      </a:r>
                      <a:endParaRPr lang="en-NL" sz="1400" dirty="0">
                        <a:solidFill>
                          <a:schemeClr val="tx1"/>
                        </a:solidFill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906977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r>
                        <a:rPr lang="en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[Andere doelstelling]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79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875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E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BC78704-025F-318A-7018-334343F07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3F71B3-2E09-D7E4-3048-06AFF517D2AD}"/>
              </a:ext>
            </a:extLst>
          </p:cNvPr>
          <p:cNvSpPr txBox="1"/>
          <p:nvPr/>
        </p:nvSpPr>
        <p:spPr>
          <a:xfrm>
            <a:off x="455905" y="495886"/>
            <a:ext cx="10200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nl-NL" sz="2400" kern="0" dirty="0">
                <a:solidFill>
                  <a:srgbClr val="0B6551"/>
                </a:solidFill>
                <a:latin typeface="Attendi Alaska Medium" pitchFamily="2" charset="77"/>
                <a:cs typeface="Arial"/>
                <a:sym typeface="Arial"/>
              </a:rPr>
              <a:t>Stakeholdermap</a:t>
            </a:r>
            <a:endParaRPr lang="en-NL" sz="2400" kern="0" dirty="0">
              <a:solidFill>
                <a:srgbClr val="0B6551"/>
              </a:solidFill>
              <a:latin typeface="Attendi Alaska Medium" pitchFamily="2" charset="77"/>
              <a:cs typeface="Arial"/>
              <a:sym typeface="Arial"/>
            </a:endParaRPr>
          </a:p>
        </p:txBody>
      </p:sp>
      <p:sp>
        <p:nvSpPr>
          <p:cNvPr id="3" name="Afgeronde rechthoek 2">
            <a:extLst>
              <a:ext uri="{FF2B5EF4-FFF2-40B4-BE49-F238E27FC236}">
                <a16:creationId xmlns:a16="http://schemas.microsoft.com/office/drawing/2014/main" id="{C83C817C-84C7-8ACE-EE9C-4F536E1EB7F5}"/>
              </a:ext>
            </a:extLst>
          </p:cNvPr>
          <p:cNvSpPr/>
          <p:nvPr/>
        </p:nvSpPr>
        <p:spPr>
          <a:xfrm>
            <a:off x="622169" y="1480008"/>
            <a:ext cx="3940404" cy="2111604"/>
          </a:xfrm>
          <a:prstGeom prst="roundRect">
            <a:avLst/>
          </a:prstGeom>
          <a:solidFill>
            <a:srgbClr val="F5EBE1"/>
          </a:solidFill>
          <a:ln>
            <a:solidFill>
              <a:srgbClr val="64274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80CEEBA2-56FA-7C8D-1466-C4AA74F8C665}"/>
              </a:ext>
            </a:extLst>
          </p:cNvPr>
          <p:cNvSpPr txBox="1"/>
          <p:nvPr/>
        </p:nvSpPr>
        <p:spPr>
          <a:xfrm>
            <a:off x="829559" y="1621410"/>
            <a:ext cx="351619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latin typeface="Attendi Alaska" pitchFamily="2" charset="77"/>
              </a:rPr>
              <a:t>Veel invloed, weinig interesse</a:t>
            </a:r>
          </a:p>
          <a:p>
            <a:endParaRPr lang="nl-NL" sz="1200" dirty="0">
              <a:latin typeface="Attendi Alaska" pitchFamily="2" charset="77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endParaRPr lang="nl-NL" sz="1200" dirty="0">
              <a:latin typeface="Attendi Alaska" pitchFamily="2" charset="77"/>
            </a:endParaRP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r>
              <a:rPr lang="en-NL" sz="1200">
                <a:solidFill>
                  <a:schemeClr val="tx1"/>
                </a:solidFill>
                <a:latin typeface="Attendi Alaska" pitchFamily="2" charset="77"/>
              </a:rPr>
              <a:t>Structureel geïnformeerd houden</a:t>
            </a:r>
          </a:p>
          <a:p>
            <a:endParaRPr lang="nl-NL" dirty="0"/>
          </a:p>
        </p:txBody>
      </p:sp>
      <p:sp>
        <p:nvSpPr>
          <p:cNvPr id="7" name="Afgeronde rechthoek 6">
            <a:extLst>
              <a:ext uri="{FF2B5EF4-FFF2-40B4-BE49-F238E27FC236}">
                <a16:creationId xmlns:a16="http://schemas.microsoft.com/office/drawing/2014/main" id="{4DB0B3C5-20FF-E1C2-290B-3A92B893A962}"/>
              </a:ext>
            </a:extLst>
          </p:cNvPr>
          <p:cNvSpPr/>
          <p:nvPr/>
        </p:nvSpPr>
        <p:spPr>
          <a:xfrm>
            <a:off x="4969496" y="1489435"/>
            <a:ext cx="3940404" cy="2111604"/>
          </a:xfrm>
          <a:prstGeom prst="roundRect">
            <a:avLst/>
          </a:prstGeom>
          <a:solidFill>
            <a:srgbClr val="F5EBE1"/>
          </a:solidFill>
          <a:ln>
            <a:solidFill>
              <a:srgbClr val="64274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2CF30FC8-8A6E-53BC-E7CD-350E20A1BE3D}"/>
              </a:ext>
            </a:extLst>
          </p:cNvPr>
          <p:cNvSpPr txBox="1"/>
          <p:nvPr/>
        </p:nvSpPr>
        <p:spPr>
          <a:xfrm>
            <a:off x="5290008" y="1621410"/>
            <a:ext cx="351619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latin typeface="Attendi Alaska" pitchFamily="2" charset="77"/>
              </a:rPr>
              <a:t>Veel invloed, veel interesse</a:t>
            </a:r>
          </a:p>
          <a:p>
            <a:endParaRPr lang="nl-NL" sz="1200" dirty="0">
              <a:latin typeface="Attendi Alaska" pitchFamily="2" charset="77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endParaRPr lang="nl-NL" sz="1200" dirty="0">
              <a:latin typeface="Attendi Alaska" pitchFamily="2" charset="77"/>
            </a:endParaRP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r>
              <a:rPr lang="en-NL" sz="1200">
                <a:solidFill>
                  <a:schemeClr val="tx1"/>
                </a:solidFill>
                <a:latin typeface="Attendi Alaska" pitchFamily="2" charset="77"/>
              </a:rPr>
              <a:t>Regelmatig contact in uitvoering</a:t>
            </a:r>
          </a:p>
          <a:p>
            <a:endParaRPr lang="nl-NL" dirty="0"/>
          </a:p>
        </p:txBody>
      </p:sp>
      <p:sp>
        <p:nvSpPr>
          <p:cNvPr id="10" name="Afgeronde rechthoek 9">
            <a:extLst>
              <a:ext uri="{FF2B5EF4-FFF2-40B4-BE49-F238E27FC236}">
                <a16:creationId xmlns:a16="http://schemas.microsoft.com/office/drawing/2014/main" id="{93CCACC8-7893-9D6E-458C-DFE42EED9338}"/>
              </a:ext>
            </a:extLst>
          </p:cNvPr>
          <p:cNvSpPr/>
          <p:nvPr/>
        </p:nvSpPr>
        <p:spPr>
          <a:xfrm>
            <a:off x="622169" y="3960829"/>
            <a:ext cx="3940404" cy="2111604"/>
          </a:xfrm>
          <a:prstGeom prst="roundRect">
            <a:avLst/>
          </a:prstGeom>
          <a:solidFill>
            <a:srgbClr val="F5EBE1"/>
          </a:solidFill>
          <a:ln>
            <a:solidFill>
              <a:srgbClr val="64274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>
            <a:extLst>
              <a:ext uri="{FF2B5EF4-FFF2-40B4-BE49-F238E27FC236}">
                <a16:creationId xmlns:a16="http://schemas.microsoft.com/office/drawing/2014/main" id="{94202B58-C8AE-B91A-F741-A59C62FE33A2}"/>
              </a:ext>
            </a:extLst>
          </p:cNvPr>
          <p:cNvSpPr txBox="1"/>
          <p:nvPr/>
        </p:nvSpPr>
        <p:spPr>
          <a:xfrm>
            <a:off x="829559" y="4114069"/>
            <a:ext cx="351619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latin typeface="Attendi Alaska" pitchFamily="2" charset="77"/>
              </a:rPr>
              <a:t>Weinig invloed, weinig interesse</a:t>
            </a:r>
          </a:p>
          <a:p>
            <a:endParaRPr lang="nl-NL" sz="1200" dirty="0">
              <a:latin typeface="Attendi Alaska" pitchFamily="2" charset="77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endParaRPr lang="nl-NL" sz="1200" dirty="0">
              <a:latin typeface="Attendi Alaska" pitchFamily="2" charset="77"/>
            </a:endParaRP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r>
              <a:rPr lang="nl-NL" sz="1200" dirty="0">
                <a:latin typeface="Attendi Alaska" pitchFamily="2" charset="77"/>
              </a:rPr>
              <a:t>Monitoren</a:t>
            </a:r>
            <a:endParaRPr lang="nl-NL" dirty="0"/>
          </a:p>
        </p:txBody>
      </p:sp>
      <p:sp>
        <p:nvSpPr>
          <p:cNvPr id="12" name="Afgeronde rechthoek 11">
            <a:extLst>
              <a:ext uri="{FF2B5EF4-FFF2-40B4-BE49-F238E27FC236}">
                <a16:creationId xmlns:a16="http://schemas.microsoft.com/office/drawing/2014/main" id="{C19B2171-F363-F205-6670-876620258773}"/>
              </a:ext>
            </a:extLst>
          </p:cNvPr>
          <p:cNvSpPr/>
          <p:nvPr/>
        </p:nvSpPr>
        <p:spPr>
          <a:xfrm>
            <a:off x="4969496" y="3974238"/>
            <a:ext cx="3940404" cy="2111604"/>
          </a:xfrm>
          <a:prstGeom prst="roundRect">
            <a:avLst/>
          </a:prstGeom>
          <a:solidFill>
            <a:srgbClr val="F5EBE1"/>
          </a:solidFill>
          <a:ln>
            <a:solidFill>
              <a:srgbClr val="64274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>
            <a:extLst>
              <a:ext uri="{FF2B5EF4-FFF2-40B4-BE49-F238E27FC236}">
                <a16:creationId xmlns:a16="http://schemas.microsoft.com/office/drawing/2014/main" id="{80786B1D-D5B6-854B-5564-D3E4C1995BFD}"/>
              </a:ext>
            </a:extLst>
          </p:cNvPr>
          <p:cNvSpPr txBox="1"/>
          <p:nvPr/>
        </p:nvSpPr>
        <p:spPr>
          <a:xfrm>
            <a:off x="5290008" y="4132923"/>
            <a:ext cx="351619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dirty="0">
                <a:latin typeface="Attendi Alaska" pitchFamily="2" charset="77"/>
              </a:rPr>
              <a:t>Weinig invloed, veel interesse</a:t>
            </a:r>
          </a:p>
          <a:p>
            <a:endParaRPr lang="nl-NL" sz="1200" dirty="0">
              <a:latin typeface="Attendi Alaska" pitchFamily="2" charset="77"/>
            </a:endParaRP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pPr marL="228600" indent="-228600">
              <a:buFont typeface="+mj-lt"/>
              <a:buAutoNum type="arabicPeriod"/>
            </a:pPr>
            <a:r>
              <a:rPr lang="nl-NL" sz="1200" dirty="0">
                <a:latin typeface="Attendi Alaska" pitchFamily="2" charset="77"/>
              </a:rPr>
              <a:t>[…..]</a:t>
            </a: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endParaRPr lang="nl-NL" sz="1200" dirty="0">
              <a:latin typeface="Attendi Alaska" pitchFamily="2" charset="77"/>
            </a:endParaRPr>
          </a:p>
          <a:p>
            <a:endParaRPr lang="nl-NL" sz="1200" dirty="0">
              <a:solidFill>
                <a:schemeClr val="tx1"/>
              </a:solidFill>
              <a:latin typeface="Attendi Alaska" pitchFamily="2" charset="77"/>
            </a:endParaRPr>
          </a:p>
          <a:p>
            <a:r>
              <a:rPr lang="en-NL" sz="1200">
                <a:solidFill>
                  <a:schemeClr val="tx1"/>
                </a:solidFill>
                <a:latin typeface="Attendi Alaska" pitchFamily="2" charset="77"/>
              </a:rPr>
              <a:t>Structureel geïnformeerd houden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80776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E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BC78704-025F-318A-7018-334343F07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3F71B3-2E09-D7E4-3048-06AFF517D2AD}"/>
              </a:ext>
            </a:extLst>
          </p:cNvPr>
          <p:cNvSpPr txBox="1"/>
          <p:nvPr/>
        </p:nvSpPr>
        <p:spPr>
          <a:xfrm>
            <a:off x="455905" y="495886"/>
            <a:ext cx="10200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nl-NL" sz="2400" kern="0" dirty="0">
                <a:solidFill>
                  <a:srgbClr val="0B6551"/>
                </a:solidFill>
                <a:latin typeface="Attendi Alaska Medium" pitchFamily="2" charset="77"/>
                <a:cs typeface="Arial"/>
                <a:sym typeface="Arial"/>
              </a:rPr>
              <a:t>Projectteam </a:t>
            </a:r>
            <a:endParaRPr lang="en-NL" sz="2400" kern="0" dirty="0">
              <a:solidFill>
                <a:srgbClr val="0B6551"/>
              </a:solidFill>
              <a:latin typeface="Attendi Alaska Medium" pitchFamily="2" charset="77"/>
              <a:cs typeface="Arial"/>
              <a:sym typeface="Arial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7F767DE-577B-ED01-78E5-07A099E4C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156960"/>
              </p:ext>
            </p:extLst>
          </p:nvPr>
        </p:nvGraphicFramePr>
        <p:xfrm>
          <a:off x="595085" y="1337182"/>
          <a:ext cx="10809076" cy="4031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2269">
                  <a:extLst>
                    <a:ext uri="{9D8B030D-6E8A-4147-A177-3AD203B41FA5}">
                      <a16:colId xmlns:a16="http://schemas.microsoft.com/office/drawing/2014/main" val="1876712357"/>
                    </a:ext>
                  </a:extLst>
                </a:gridCol>
                <a:gridCol w="2702269">
                  <a:extLst>
                    <a:ext uri="{9D8B030D-6E8A-4147-A177-3AD203B41FA5}">
                      <a16:colId xmlns:a16="http://schemas.microsoft.com/office/drawing/2014/main" val="2178093911"/>
                    </a:ext>
                  </a:extLst>
                </a:gridCol>
                <a:gridCol w="2702269">
                  <a:extLst>
                    <a:ext uri="{9D8B030D-6E8A-4147-A177-3AD203B41FA5}">
                      <a16:colId xmlns:a16="http://schemas.microsoft.com/office/drawing/2014/main" val="29177186"/>
                    </a:ext>
                  </a:extLst>
                </a:gridCol>
                <a:gridCol w="2702269">
                  <a:extLst>
                    <a:ext uri="{9D8B030D-6E8A-4147-A177-3AD203B41FA5}">
                      <a16:colId xmlns:a16="http://schemas.microsoft.com/office/drawing/2014/main" val="412116617"/>
                    </a:ext>
                  </a:extLst>
                </a:gridCol>
              </a:tblGrid>
              <a:tr h="806331">
                <a:tc>
                  <a:txBody>
                    <a:bodyPr/>
                    <a:lstStyle/>
                    <a:p>
                      <a:r>
                        <a:rPr lang="nl-NL" sz="1400" dirty="0">
                          <a:latin typeface="Attendi Alaska" pitchFamily="2" charset="77"/>
                        </a:rPr>
                        <a:t>Betrokkenen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L" sz="1400" dirty="0">
                          <a:latin typeface="Attendi Alaska" pitchFamily="2" charset="77"/>
                        </a:rPr>
                        <a:t>Rolbeschrijving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L" sz="1400" dirty="0">
                          <a:latin typeface="Attendi Alaska" pitchFamily="2" charset="77"/>
                        </a:rPr>
                        <a:t>Investering van tijd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NL" sz="1400" dirty="0">
                          <a:latin typeface="Attendi Alaska" pitchFamily="2" charset="77"/>
                        </a:rPr>
                        <a:t>Naam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73807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r>
                        <a:rPr lang="en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Projectleider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4610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r>
                        <a:rPr lang="en-NL" sz="140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Trainers</a:t>
                      </a:r>
                      <a:endParaRPr lang="en-NL" sz="1400" dirty="0">
                        <a:solidFill>
                          <a:schemeClr val="tx1"/>
                        </a:solidFill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6061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r>
                        <a:rPr lang="en-NL" sz="140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Super </a:t>
                      </a:r>
                      <a:r>
                        <a:rPr lang="nl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u</a:t>
                      </a:r>
                      <a:r>
                        <a:rPr lang="en-NL" sz="140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sers</a:t>
                      </a:r>
                      <a:endParaRPr lang="en-NL" sz="1400" dirty="0">
                        <a:solidFill>
                          <a:schemeClr val="tx1"/>
                        </a:solidFill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3788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r>
                        <a:rPr lang="en-NL" sz="140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Communicatiespecialist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79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674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E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BC78704-025F-318A-7018-334343F07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3F71B3-2E09-D7E4-3048-06AFF517D2AD}"/>
              </a:ext>
            </a:extLst>
          </p:cNvPr>
          <p:cNvSpPr txBox="1"/>
          <p:nvPr/>
        </p:nvSpPr>
        <p:spPr>
          <a:xfrm>
            <a:off x="455905" y="495886"/>
            <a:ext cx="10200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nl-NL" sz="2400" kern="0" dirty="0">
                <a:solidFill>
                  <a:srgbClr val="0B6551"/>
                </a:solidFill>
                <a:latin typeface="Attendi Alaska Medium" pitchFamily="2" charset="77"/>
                <a:cs typeface="Arial"/>
                <a:sym typeface="Arial"/>
              </a:rPr>
              <a:t>Communicatieplan</a:t>
            </a:r>
            <a:endParaRPr lang="en-NL" sz="2400" kern="0" dirty="0">
              <a:solidFill>
                <a:srgbClr val="0B6551"/>
              </a:solidFill>
              <a:latin typeface="Attendi Alaska Medium" pitchFamily="2" charset="77"/>
              <a:cs typeface="Arial"/>
              <a:sym typeface="Arial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7F767DE-577B-ED01-78E5-07A099E4C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408011"/>
              </p:ext>
            </p:extLst>
          </p:nvPr>
        </p:nvGraphicFramePr>
        <p:xfrm>
          <a:off x="455905" y="1116448"/>
          <a:ext cx="11487855" cy="56011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5320">
                  <a:extLst>
                    <a:ext uri="{9D8B030D-6E8A-4147-A177-3AD203B41FA5}">
                      <a16:colId xmlns:a16="http://schemas.microsoft.com/office/drawing/2014/main" val="1876712357"/>
                    </a:ext>
                  </a:extLst>
                </a:gridCol>
                <a:gridCol w="2439822">
                  <a:extLst>
                    <a:ext uri="{9D8B030D-6E8A-4147-A177-3AD203B41FA5}">
                      <a16:colId xmlns:a16="http://schemas.microsoft.com/office/drawing/2014/main" val="2178093911"/>
                    </a:ext>
                  </a:extLst>
                </a:gridCol>
                <a:gridCol w="2297571">
                  <a:extLst>
                    <a:ext uri="{9D8B030D-6E8A-4147-A177-3AD203B41FA5}">
                      <a16:colId xmlns:a16="http://schemas.microsoft.com/office/drawing/2014/main" val="29177186"/>
                    </a:ext>
                  </a:extLst>
                </a:gridCol>
                <a:gridCol w="2297571">
                  <a:extLst>
                    <a:ext uri="{9D8B030D-6E8A-4147-A177-3AD203B41FA5}">
                      <a16:colId xmlns:a16="http://schemas.microsoft.com/office/drawing/2014/main" val="412116617"/>
                    </a:ext>
                  </a:extLst>
                </a:gridCol>
                <a:gridCol w="2297571">
                  <a:extLst>
                    <a:ext uri="{9D8B030D-6E8A-4147-A177-3AD203B41FA5}">
                      <a16:colId xmlns:a16="http://schemas.microsoft.com/office/drawing/2014/main" val="3072282841"/>
                    </a:ext>
                  </a:extLst>
                </a:gridCol>
              </a:tblGrid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Communicatie onderwerp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Inhoud communicatie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Doelgroep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Communicatiekanaal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Tijdlijn en wie is verantwoordelijk?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73807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Doelstelling project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4610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Enthousiasmeren van zorgprofessionals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6061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Informeren over startdatum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3433128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Informeren over scholingen/video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3788"/>
                  </a:ext>
                </a:extLst>
              </a:tr>
              <a:tr h="64498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Vieren en delen van succesverhalen met zorgprofessionals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79443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Delen van succesverhalen met andere stakeholders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206434"/>
                  </a:ext>
                </a:extLst>
              </a:tr>
              <a:tr h="60462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100" noProof="0" dirty="0">
                          <a:solidFill>
                            <a:schemeClr val="tx1"/>
                          </a:solidFill>
                          <a:latin typeface="Attendi Alaska" pitchFamily="2" charset="77"/>
                        </a:rPr>
                        <a:t>Delen van feedback met Attendi en terug communiceren van feedback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nl-NL" sz="1100" noProof="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795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4620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EBE1"/>
        </a:solidFill>
        <a:effectLst/>
      </p:bgPr>
    </p:bg>
    <p:spTree>
      <p:nvGrpSpPr>
        <p:cNvPr id="1" name="Shape 53">
          <a:extLst>
            <a:ext uri="{FF2B5EF4-FFF2-40B4-BE49-F238E27FC236}">
              <a16:creationId xmlns:a16="http://schemas.microsoft.com/office/drawing/2014/main" id="{1BC78704-025F-318A-7018-334343F070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03F71B3-2E09-D7E4-3048-06AFF517D2AD}"/>
              </a:ext>
            </a:extLst>
          </p:cNvPr>
          <p:cNvSpPr txBox="1"/>
          <p:nvPr/>
        </p:nvSpPr>
        <p:spPr>
          <a:xfrm>
            <a:off x="455905" y="495886"/>
            <a:ext cx="10200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lang="nl-NL" sz="2400" kern="0" dirty="0">
                <a:solidFill>
                  <a:srgbClr val="0B6551"/>
                </a:solidFill>
                <a:latin typeface="Attendi Alaska Medium" pitchFamily="2" charset="77"/>
                <a:cs typeface="Arial"/>
                <a:sym typeface="Arial"/>
              </a:rPr>
              <a:t>Projectplanning</a:t>
            </a:r>
            <a:endParaRPr lang="en-NL" sz="2400" kern="0" dirty="0">
              <a:solidFill>
                <a:srgbClr val="0B6551"/>
              </a:solidFill>
              <a:latin typeface="Attendi Alaska Medium" pitchFamily="2" charset="77"/>
              <a:cs typeface="Arial"/>
              <a:sym typeface="Arial"/>
            </a:endParaRP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E7F767DE-577B-ED01-78E5-07A099E4C0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1929955"/>
              </p:ext>
            </p:extLst>
          </p:nvPr>
        </p:nvGraphicFramePr>
        <p:xfrm>
          <a:off x="595085" y="1337182"/>
          <a:ext cx="10809080" cy="479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816">
                  <a:extLst>
                    <a:ext uri="{9D8B030D-6E8A-4147-A177-3AD203B41FA5}">
                      <a16:colId xmlns:a16="http://schemas.microsoft.com/office/drawing/2014/main" val="1876712357"/>
                    </a:ext>
                  </a:extLst>
                </a:gridCol>
                <a:gridCol w="2161816">
                  <a:extLst>
                    <a:ext uri="{9D8B030D-6E8A-4147-A177-3AD203B41FA5}">
                      <a16:colId xmlns:a16="http://schemas.microsoft.com/office/drawing/2014/main" val="3136043565"/>
                    </a:ext>
                  </a:extLst>
                </a:gridCol>
                <a:gridCol w="2161816">
                  <a:extLst>
                    <a:ext uri="{9D8B030D-6E8A-4147-A177-3AD203B41FA5}">
                      <a16:colId xmlns:a16="http://schemas.microsoft.com/office/drawing/2014/main" val="2178093911"/>
                    </a:ext>
                  </a:extLst>
                </a:gridCol>
                <a:gridCol w="2161816">
                  <a:extLst>
                    <a:ext uri="{9D8B030D-6E8A-4147-A177-3AD203B41FA5}">
                      <a16:colId xmlns:a16="http://schemas.microsoft.com/office/drawing/2014/main" val="29177186"/>
                    </a:ext>
                  </a:extLst>
                </a:gridCol>
                <a:gridCol w="2161816">
                  <a:extLst>
                    <a:ext uri="{9D8B030D-6E8A-4147-A177-3AD203B41FA5}">
                      <a16:colId xmlns:a16="http://schemas.microsoft.com/office/drawing/2014/main" val="412116617"/>
                    </a:ext>
                  </a:extLst>
                </a:gridCol>
              </a:tblGrid>
              <a:tr h="806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Maand 0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Maand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Maand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Maand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B65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173807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Project voorbereiding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44610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 dirty="0">
                          <a:latin typeface="Attendi Alaska" pitchFamily="2" charset="77"/>
                        </a:rPr>
                        <a:t>Communicatieplan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118988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NL" sz="1400">
                          <a:latin typeface="Attendi Alaska" pitchFamily="2" charset="77"/>
                        </a:rPr>
                        <a:t>Scholingen </a:t>
                      </a:r>
                      <a:r>
                        <a:rPr lang="nl-NL" sz="1400" dirty="0">
                          <a:latin typeface="Attendi Alaska" pitchFamily="2" charset="77"/>
                        </a:rPr>
                        <a:t>&amp;</a:t>
                      </a:r>
                      <a:r>
                        <a:rPr lang="en-NL" sz="1400">
                          <a:latin typeface="Attendi Alaska" pitchFamily="2" charset="77"/>
                        </a:rPr>
                        <a:t> </a:t>
                      </a:r>
                      <a:r>
                        <a:rPr lang="en-NL" sz="1400" dirty="0">
                          <a:latin typeface="Attendi Alaska" pitchFamily="2" charset="77"/>
                        </a:rPr>
                        <a:t>Workshops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536061"/>
                  </a:ext>
                </a:extLst>
              </a:tr>
              <a:tr h="80633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Projectupdate met </a:t>
                      </a:r>
                      <a:r>
                        <a:rPr lang="nl-NL" sz="1400" dirty="0" err="1">
                          <a:latin typeface="Attendi Alaska" pitchFamily="2" charset="77"/>
                        </a:rPr>
                        <a:t>Attendi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83788"/>
                  </a:ext>
                </a:extLst>
              </a:tr>
              <a:tr h="75858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nl-NL" sz="1400" dirty="0">
                          <a:latin typeface="Attendi Alaska" pitchFamily="2" charset="77"/>
                        </a:rPr>
                        <a:t>Kick-off Borging</a:t>
                      </a: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NL" sz="1400" dirty="0">
                        <a:latin typeface="Attendi Alaska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EB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84794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365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655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Attendi-Logo.pdf" descr="Attendi-Logo.pd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57199"/>
            <a:ext cx="2994145" cy="480951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TextBox 4"/>
          <p:cNvSpPr txBox="1"/>
          <p:nvPr/>
        </p:nvSpPr>
        <p:spPr>
          <a:xfrm>
            <a:off x="406400" y="1063679"/>
            <a:ext cx="7484058" cy="76328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60960" tIns="60960" rIns="60960" bIns="60960">
            <a:spAutoFit/>
          </a:bodyPr>
          <a:lstStyle>
            <a:lvl1pPr>
              <a:lnSpc>
                <a:spcPct val="80000"/>
              </a:lnSpc>
              <a:defRPr sz="10400" spc="-312">
                <a:solidFill>
                  <a:srgbClr val="FF8FF0"/>
                </a:solidFill>
              </a:defRPr>
            </a:lvl1pPr>
          </a:lstStyle>
          <a:p>
            <a:endParaRPr sz="5200">
              <a:latin typeface="Attendi Alaska Medium" pitchFamily="2" charset="77"/>
            </a:endParaRPr>
          </a:p>
        </p:txBody>
      </p:sp>
      <p:pic>
        <p:nvPicPr>
          <p:cNvPr id="3" name="Afbeelding 2" descr="Afbeelding met Graphics, clipart, creativiteit&#10;&#10;Automatisch gegenereerde beschrijving">
            <a:extLst>
              <a:ext uri="{FF2B5EF4-FFF2-40B4-BE49-F238E27FC236}">
                <a16:creationId xmlns:a16="http://schemas.microsoft.com/office/drawing/2014/main" id="{373186C2-D1B5-ECC2-099E-AEE402623A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0799" y="3097299"/>
            <a:ext cx="4621201" cy="376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6974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166</Words>
  <Application>Microsoft Macintosh PowerPoint</Application>
  <PresentationFormat>Breedbeeld</PresentationFormat>
  <Paragraphs>117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3" baseType="lpstr">
      <vt:lpstr>Arial</vt:lpstr>
      <vt:lpstr>Attendi Alaska</vt:lpstr>
      <vt:lpstr>Attendi Alaska Medium</vt:lpstr>
      <vt:lpstr>Calibri</vt:lpstr>
      <vt:lpstr>Calibri Light</vt:lpstr>
      <vt:lpstr>Office Theme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Diederik de Rave</dc:creator>
  <cp:lastModifiedBy>Roos Hendriksen</cp:lastModifiedBy>
  <cp:revision>10</cp:revision>
  <dcterms:created xsi:type="dcterms:W3CDTF">2024-03-07T10:10:05Z</dcterms:created>
  <dcterms:modified xsi:type="dcterms:W3CDTF">2024-05-17T12:25:15Z</dcterms:modified>
</cp:coreProperties>
</file>