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454" r:id="rId3"/>
    <p:sldId id="455" r:id="rId4"/>
    <p:sldId id="456" r:id="rId5"/>
    <p:sldId id="457" r:id="rId6"/>
    <p:sldId id="462" r:id="rId7"/>
    <p:sldId id="459" r:id="rId8"/>
    <p:sldId id="460" r:id="rId9"/>
    <p:sldId id="461" r:id="rId10"/>
    <p:sldId id="463" r:id="rId11"/>
  </p:sldIdLst>
  <p:sldSz cx="9144000" cy="5143500" type="screen16x9"/>
  <p:notesSz cx="6858000" cy="9144000"/>
  <p:embeddedFontLst>
    <p:embeddedFont>
      <p:font typeface="Attendi Alaska" pitchFamily="2" charset="77"/>
      <p:regular r:id="rId13"/>
    </p:embeddedFont>
    <p:embeddedFont>
      <p:font typeface="Attendi Alaska Medium" pitchFamily="2" charset="77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ontserrat" pitchFamily="2" charset="77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239B25-8E5B-3D97-C963-C3814F240808}" name="Roos Hendriksen" initials="RH" userId="S::roos@attendi.nl::0a33ada1-9a85-47b9-b0a9-31dbf46a2480" providerId="AD"/>
  <p188:author id="{0164733D-DA3B-A153-3488-22347B1A4FB2}" name="Agterhof, Renate" initials="AR" userId="S::agterhof.r@hsleiden.nl::7130b921-0c02-453d-84ac-5d9360cc01ca" providerId="AD"/>
  <p188:author id="{CE350D62-86A5-3376-7FD9-3FAED0F4E381}" name="Berend Jutte" initials="BJ" userId="S::berend@attendi.nl::b88a7459-1557-4c49-babf-4eee4c8528b0" providerId="AD"/>
  <p188:author id="{77986470-93CC-17C9-4D34-E93D8CEDEA2C}" name="Dirk Francken" initials="DF" userId="S::dirk@attendi.nl::4913a33e-39b8-406f-8cd6-a4a1ffbb68ff" providerId="AD"/>
  <p188:author id="{25B0C2B4-62B5-C6B5-9780-EAB1ECBB1480}" name="Jozé Agterhof" initials="JA" userId="11045923ffa68a37" providerId="Windows Live"/>
  <p188:author id="{F3D82CB9-27A0-93C8-BC85-C536948DEEA6}" name="Diederik de Rave" initials="DdR" userId="S::diederik@attendi.nl::dc168215-a2f2-43c2-84c6-8f733470cd68" providerId="AD"/>
  <p188:author id="{FA5875F6-3638-9E68-7206-AFE117A6CC36}" name="Laura Beukers" initials="" userId="S::laura@attendi.nl::3a7ddc80-b1e1-49bc-9a83-16d3e35425d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6551"/>
    <a:srgbClr val="F5EBE1"/>
    <a:srgbClr val="642744"/>
    <a:srgbClr val="FF90F0"/>
    <a:srgbClr val="FF3FE8"/>
    <a:srgbClr val="F2EFEA"/>
    <a:srgbClr val="A6C9DB"/>
    <a:srgbClr val="53B4C5"/>
    <a:srgbClr val="EA9A99"/>
    <a:srgbClr val="1CA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CB8E6D-8F28-438D-99AE-2145E3A94535}">
  <a:tblStyle styleId="{41CB8E6D-8F28-438D-99AE-2145E3A9453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ABFCF23-3B69-468F-B69F-88F6DE6A72F2}" styleName="Stijl, gemiddeld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Stijl, thema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Stijl, licht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Stijl, licht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 autoAdjust="0"/>
    <p:restoredTop sz="95646" autoAdjust="0"/>
  </p:normalViewPr>
  <p:slideViewPr>
    <p:cSldViewPr snapToGrid="0">
      <p:cViewPr varScale="1">
        <p:scale>
          <a:sx n="163" d="100"/>
          <a:sy n="163" d="100"/>
        </p:scale>
        <p:origin x="136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0629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8125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8335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026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9791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0592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2527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7386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9048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 b="0" i="0">
                <a:latin typeface="Montserrat" pitchFamily="2" charset="77"/>
                <a:ea typeface="Montserrat" pitchFamily="2" charset="77"/>
                <a:cs typeface="Montserrat" pitchFamily="2" charset="77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sz="2800" b="0" i="0">
                <a:latin typeface="Montserrat" pitchFamily="2" charset="77"/>
                <a:ea typeface="Montserrat" pitchFamily="2" charset="77"/>
                <a:cs typeface="Montserrat" pitchFamily="2" charset="77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 i="0">
                <a:latin typeface="Montserrat" pitchFamily="2" charset="77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 i="0">
                <a:latin typeface="Montserrat" pitchFamily="2" charset="77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 i="0">
                <a:latin typeface="Montserrat" pitchFamily="2" charset="77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 i="0"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0" i="0">
                <a:latin typeface="Montserra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>
                <a:latin typeface="Montserrat" pitchFamily="2" charset="77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>
                <a:latin typeface="Montserrat" pitchFamily="2" charset="77"/>
              </a:defRPr>
            </a:lvl1pPr>
          </a:lstStyle>
          <a:p>
            <a:endParaRPr dirty="0"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 i="0"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>
                <a:latin typeface="Montserrat" pitchFamily="2" charset="77"/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ontserrat" pitchFamily="2" charset="77"/>
          <a:ea typeface="Montserrat" pitchFamily="2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ontserrat" pitchFamily="2" charset="77"/>
          <a:ea typeface="Montserrat" pitchFamily="2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55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291E4E-4DA4-BFB6-32C8-A0B4381881D9}"/>
              </a:ext>
            </a:extLst>
          </p:cNvPr>
          <p:cNvSpPr txBox="1"/>
          <p:nvPr/>
        </p:nvSpPr>
        <p:spPr>
          <a:xfrm>
            <a:off x="331178" y="378581"/>
            <a:ext cx="8481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FF90F0"/>
                </a:solidFill>
                <a:latin typeface="Attendi Alaska Medium" pitchFamily="2" charset="77"/>
              </a:rPr>
              <a:t>Onderzoeksvragen</a:t>
            </a:r>
          </a:p>
        </p:txBody>
      </p:sp>
      <p:pic>
        <p:nvPicPr>
          <p:cNvPr id="4" name="Afbeelding 3" descr="Afbeelding met persoon, kleding, Menselijk gezicht, overdekt&#10;&#10;Automatisch gegenereerde beschrijving">
            <a:extLst>
              <a:ext uri="{FF2B5EF4-FFF2-40B4-BE49-F238E27FC236}">
                <a16:creationId xmlns:a16="http://schemas.microsoft.com/office/drawing/2014/main" id="{D9CC3B05-8E0B-FC72-B7B8-FF414A261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174" y="1391134"/>
            <a:ext cx="4393810" cy="2929206"/>
          </a:xfrm>
          <a:prstGeom prst="round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BE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DA7FFAF-96E2-CC25-0F53-159EBFE7B6D6}"/>
              </a:ext>
            </a:extLst>
          </p:cNvPr>
          <p:cNvSpPr txBox="1"/>
          <p:nvPr/>
        </p:nvSpPr>
        <p:spPr>
          <a:xfrm>
            <a:off x="341928" y="371914"/>
            <a:ext cx="7650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B6551"/>
                </a:solidFill>
                <a:latin typeface="Attendi Alaska" pitchFamily="2" charset="77"/>
                <a:cs typeface="Calibri" panose="020F0502020204030204" pitchFamily="34" charset="0"/>
              </a:rPr>
              <a:t>1-meting</a:t>
            </a:r>
            <a:r>
              <a:rPr lang="nl-NL" sz="3200" dirty="0">
                <a:solidFill>
                  <a:srgbClr val="0B6551"/>
                </a:solidFill>
                <a:latin typeface="Attendi Alaska Medium" pitchFamily="2" charset="77"/>
              </a:rPr>
              <a:t> </a:t>
            </a:r>
          </a:p>
          <a:p>
            <a:r>
              <a:rPr lang="nl-NL" sz="1600" dirty="0">
                <a:solidFill>
                  <a:srgbClr val="0B6551"/>
                </a:solidFill>
                <a:latin typeface="Attendi Alaska" pitchFamily="2" charset="77"/>
                <a:cs typeface="Calibri" panose="020F0502020204030204" pitchFamily="34" charset="0"/>
              </a:rPr>
              <a:t>Vergroten van werkplezier</a:t>
            </a:r>
            <a:endParaRPr lang="en-NL" sz="1600">
              <a:solidFill>
                <a:srgbClr val="0B6551"/>
              </a:solidFill>
              <a:latin typeface="Attendi Alaska" pitchFamily="2" charset="77"/>
              <a:cs typeface="Calibri" panose="020F0502020204030204" pitchFamily="34" charset="0"/>
            </a:endParaRPr>
          </a:p>
        </p:txBody>
      </p:sp>
      <p:pic>
        <p:nvPicPr>
          <p:cNvPr id="4" name="Picture 3" descr="A green and black wave&#10;&#10;Description automatically generated">
            <a:extLst>
              <a:ext uri="{FF2B5EF4-FFF2-40B4-BE49-F238E27FC236}">
                <a16:creationId xmlns:a16="http://schemas.microsoft.com/office/drawing/2014/main" id="{AB1B6557-1497-38EB-AA3D-96A18DECE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119" y="4763509"/>
            <a:ext cx="447758" cy="20765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37E3B28-9692-2884-FBC0-7464F3FE9E22}"/>
              </a:ext>
            </a:extLst>
          </p:cNvPr>
          <p:cNvSpPr txBox="1"/>
          <p:nvPr/>
        </p:nvSpPr>
        <p:spPr>
          <a:xfrm>
            <a:off x="341928" y="1289842"/>
            <a:ext cx="7940351" cy="304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nl-NL" dirty="0">
                <a:latin typeface="Attendi Alaska" pitchFamily="2" charset="77"/>
                <a:cs typeface="Calibri" panose="020F0502020204030204" pitchFamily="34" charset="0"/>
              </a:rPr>
              <a:t>Worden er minder administratieve lasten ervaren door spraakgestuurd rapporteren? Bijvoorbeeld omdat zij sneller klaar zijn.</a:t>
            </a:r>
          </a:p>
          <a:p>
            <a:pPr marL="285750" lvl="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nl-NL" dirty="0">
                <a:latin typeface="Attendi Alaska" pitchFamily="2" charset="77"/>
                <a:cs typeface="Calibri" panose="020F0502020204030204" pitchFamily="34" charset="0"/>
              </a:rPr>
              <a:t>Is er meer tijd en aandacht voor de cliënt door spraakgestuurd rapporteren? Bijvoorbeeld omdat de rapportage nu samen maken en de cliënt mee kan participeren in de rapportage.</a:t>
            </a:r>
          </a:p>
          <a:p>
            <a:pPr marL="285750" lvl="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nl-NL" dirty="0">
                <a:latin typeface="Attendi Alaska" pitchFamily="2" charset="77"/>
                <a:cs typeface="Calibri" panose="020F0502020204030204" pitchFamily="34" charset="0"/>
              </a:rPr>
              <a:t>Is het minder spannend om te rapporteren? Bijvoorbeeld omdat ervanuit gegaan kan worden dat de grammatica en spelling altijd goed gaan.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38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BE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DA7FFAF-96E2-CC25-0F53-159EBFE7B6D6}"/>
              </a:ext>
            </a:extLst>
          </p:cNvPr>
          <p:cNvSpPr txBox="1"/>
          <p:nvPr/>
        </p:nvSpPr>
        <p:spPr>
          <a:xfrm>
            <a:off x="311699" y="371532"/>
            <a:ext cx="7650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B6551"/>
                </a:solidFill>
                <a:latin typeface="Attendi Alaska" pitchFamily="2" charset="77"/>
                <a:cs typeface="Calibri" panose="020F0502020204030204" pitchFamily="34" charset="0"/>
              </a:rPr>
              <a:t>Doelstellingen</a:t>
            </a:r>
            <a:endParaRPr lang="en-NL" sz="3200">
              <a:solidFill>
                <a:srgbClr val="0B6551"/>
              </a:solidFill>
              <a:latin typeface="Attendi Alaska" pitchFamily="2" charset="77"/>
              <a:cs typeface="Calibri" panose="020F0502020204030204" pitchFamily="34" charset="0"/>
            </a:endParaRPr>
          </a:p>
        </p:txBody>
      </p:sp>
      <p:pic>
        <p:nvPicPr>
          <p:cNvPr id="4" name="Picture 3" descr="A green and black wave&#10;&#10;Description automatically generated">
            <a:extLst>
              <a:ext uri="{FF2B5EF4-FFF2-40B4-BE49-F238E27FC236}">
                <a16:creationId xmlns:a16="http://schemas.microsoft.com/office/drawing/2014/main" id="{AB1B6557-1497-38EB-AA3D-96A18DECE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119" y="4763509"/>
            <a:ext cx="447758" cy="20765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7F988A0-2484-A4E7-E594-BB12EFDA119C}"/>
              </a:ext>
            </a:extLst>
          </p:cNvPr>
          <p:cNvSpPr txBox="1"/>
          <p:nvPr/>
        </p:nvSpPr>
        <p:spPr>
          <a:xfrm>
            <a:off x="311699" y="1116636"/>
            <a:ext cx="81052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1600" dirty="0">
                <a:solidFill>
                  <a:schemeClr val="tx1"/>
                </a:solidFill>
                <a:latin typeface="Attendi Alaska" pitchFamily="2" charset="77"/>
                <a:cs typeface="Calibri" panose="020F0502020204030204" pitchFamily="34" charset="0"/>
              </a:rPr>
              <a:t>Besparing van tijd en rapporteren tijdens contactmoment</a:t>
            </a:r>
          </a:p>
          <a:p>
            <a:pPr marL="342900" indent="-342900">
              <a:buFont typeface="+mj-lt"/>
              <a:buAutoNum type="arabicPeriod"/>
            </a:pPr>
            <a:endParaRPr lang="nl-NL" sz="1600" dirty="0">
              <a:solidFill>
                <a:schemeClr val="tx1"/>
              </a:solidFill>
              <a:latin typeface="Attendi Alaska" pitchFamily="2" charset="77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1600" dirty="0">
                <a:solidFill>
                  <a:schemeClr val="tx1"/>
                </a:solidFill>
                <a:latin typeface="Attendi Alaska" pitchFamily="2" charset="77"/>
                <a:cs typeface="Calibri" panose="020F0502020204030204" pitchFamily="34" charset="0"/>
              </a:rPr>
              <a:t>Vergroten cliëntbetrokkenheid en autonomie </a:t>
            </a:r>
          </a:p>
          <a:p>
            <a:pPr marL="342900" indent="-342900">
              <a:buFont typeface="+mj-lt"/>
              <a:buAutoNum type="arabicPeriod"/>
            </a:pPr>
            <a:endParaRPr lang="nl-NL" sz="1600" dirty="0">
              <a:solidFill>
                <a:schemeClr val="tx1"/>
              </a:solidFill>
              <a:latin typeface="Attendi Alaska" pitchFamily="2" charset="77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1600" dirty="0">
                <a:solidFill>
                  <a:schemeClr val="tx1"/>
                </a:solidFill>
                <a:latin typeface="Attendi Alaska" pitchFamily="2" charset="77"/>
                <a:cs typeface="Calibri" panose="020F0502020204030204" pitchFamily="34" charset="0"/>
              </a:rPr>
              <a:t>Verbeterde leesbaarheid en compleetheid van rapportages</a:t>
            </a:r>
          </a:p>
          <a:p>
            <a:pPr marL="342900" indent="-342900">
              <a:buFont typeface="+mj-lt"/>
              <a:buAutoNum type="arabicPeriod"/>
            </a:pPr>
            <a:endParaRPr lang="nl-NL" sz="1600" dirty="0">
              <a:solidFill>
                <a:schemeClr val="tx1"/>
              </a:solidFill>
              <a:latin typeface="Attendi Alaska" pitchFamily="2" charset="77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1600" dirty="0">
                <a:solidFill>
                  <a:schemeClr val="tx1"/>
                </a:solidFill>
                <a:latin typeface="Attendi Alaska" pitchFamily="2" charset="77"/>
                <a:cs typeface="Calibri" panose="020F0502020204030204" pitchFamily="34" charset="0"/>
              </a:rPr>
              <a:t>Vergroten van werkplezier </a:t>
            </a:r>
          </a:p>
          <a:p>
            <a:endParaRPr lang="nl-NL" dirty="0">
              <a:solidFill>
                <a:srgbClr val="FF9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80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BE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DA7FFAF-96E2-CC25-0F53-159EBFE7B6D6}"/>
              </a:ext>
            </a:extLst>
          </p:cNvPr>
          <p:cNvSpPr txBox="1"/>
          <p:nvPr/>
        </p:nvSpPr>
        <p:spPr>
          <a:xfrm>
            <a:off x="341928" y="371914"/>
            <a:ext cx="7650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B6551"/>
                </a:solidFill>
                <a:latin typeface="Attendi Alaska" pitchFamily="2" charset="77"/>
                <a:cs typeface="Calibri" panose="020F0502020204030204" pitchFamily="34" charset="0"/>
              </a:rPr>
              <a:t>0-meting</a:t>
            </a:r>
            <a:r>
              <a:rPr lang="nl-NL" sz="3200" dirty="0">
                <a:solidFill>
                  <a:srgbClr val="0B6551"/>
                </a:solidFill>
                <a:latin typeface="Attendi Alaska Medium" pitchFamily="2" charset="77"/>
              </a:rPr>
              <a:t> </a:t>
            </a:r>
          </a:p>
          <a:p>
            <a:r>
              <a:rPr lang="nl-NL" sz="1600" kern="0" dirty="0">
                <a:solidFill>
                  <a:srgbClr val="0B6551"/>
                </a:solidFill>
                <a:effectLst/>
                <a:latin typeface="Attendi Alaska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Besparing van tijd en rapporteren tijdens het contactmoment</a:t>
            </a:r>
            <a:endParaRPr lang="en-NL" sz="1600">
              <a:solidFill>
                <a:srgbClr val="0B6551"/>
              </a:solidFill>
              <a:latin typeface="Attendi Alaska" pitchFamily="2" charset="77"/>
              <a:cs typeface="Calibri" panose="020F0502020204030204" pitchFamily="34" charset="0"/>
            </a:endParaRPr>
          </a:p>
        </p:txBody>
      </p:sp>
      <p:pic>
        <p:nvPicPr>
          <p:cNvPr id="4" name="Picture 3" descr="A green and black wave&#10;&#10;Description automatically generated">
            <a:extLst>
              <a:ext uri="{FF2B5EF4-FFF2-40B4-BE49-F238E27FC236}">
                <a16:creationId xmlns:a16="http://schemas.microsoft.com/office/drawing/2014/main" id="{AB1B6557-1497-38EB-AA3D-96A18DECE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119" y="4763509"/>
            <a:ext cx="447758" cy="20765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37E3B28-9692-2884-FBC0-7464F3FE9E22}"/>
              </a:ext>
            </a:extLst>
          </p:cNvPr>
          <p:cNvSpPr txBox="1"/>
          <p:nvPr/>
        </p:nvSpPr>
        <p:spPr>
          <a:xfrm>
            <a:off x="466531" y="1362269"/>
            <a:ext cx="794035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nl-NL" kern="0" dirty="0">
                <a:effectLst/>
                <a:latin typeface="Attendi Alaska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Op welk moment vinden de rapportages plaats: tijdens het bezoek, vlak na het bezoek of aan het einde van een dienst?</a:t>
            </a:r>
            <a:endParaRPr lang="nl-NL" kern="100" dirty="0">
              <a:latin typeface="Attendi Alaska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nl-NL" dirty="0">
                <a:latin typeface="Attendi Alaska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Wordt er gebruik gemaakt van een rapportagemethode? (bijv. SOEP)</a:t>
            </a:r>
          </a:p>
          <a:p>
            <a:pPr marL="285750" lvl="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nl-NL" kern="0" dirty="0">
                <a:effectLst/>
                <a:latin typeface="Attendi Alaska" pitchFamily="2" charset="77"/>
                <a:ea typeface="Calibri" panose="020F0502020204030204" pitchFamily="34" charset="0"/>
                <a:cs typeface="Calibri" panose="020F0502020204030204" pitchFamily="34" charset="0"/>
              </a:rPr>
              <a:t>Zitten er grote onderlinge verschillen tussen teams in de hoeveelheid rapportages en zijn deze rapportages altijd strikt noodzakelijk? </a:t>
            </a:r>
          </a:p>
          <a:p>
            <a:pPr marL="285750" lvl="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nl-NL" kern="0" dirty="0">
                <a:effectLst/>
                <a:latin typeface="Attendi Alaska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Hoe veel tijd zijn de zorgprofessionals met de huidige manier van werken kwijt aan rapporteren?</a:t>
            </a:r>
            <a:r>
              <a:rPr lang="nl-NL" dirty="0">
                <a:effectLst/>
                <a:latin typeface="Attendi Alaska" pitchFamily="2" charset="77"/>
                <a:cs typeface="Calibri" panose="020F0502020204030204" pitchFamily="34" charset="0"/>
              </a:rPr>
              <a:t> </a:t>
            </a:r>
          </a:p>
          <a:p>
            <a:pPr lvl="0"/>
            <a:endParaRPr lang="nl-NL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113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BE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DA7FFAF-96E2-CC25-0F53-159EBFE7B6D6}"/>
              </a:ext>
            </a:extLst>
          </p:cNvPr>
          <p:cNvSpPr txBox="1"/>
          <p:nvPr/>
        </p:nvSpPr>
        <p:spPr>
          <a:xfrm>
            <a:off x="341928" y="371914"/>
            <a:ext cx="7650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B6551"/>
                </a:solidFill>
                <a:latin typeface="Attendi Alaska" pitchFamily="2" charset="77"/>
                <a:cs typeface="Calibri" panose="020F0502020204030204" pitchFamily="34" charset="0"/>
              </a:rPr>
              <a:t>0-meting</a:t>
            </a:r>
            <a:r>
              <a:rPr lang="nl-NL" sz="3200" dirty="0">
                <a:solidFill>
                  <a:srgbClr val="0B6551"/>
                </a:solidFill>
                <a:latin typeface="Attendi Alaska" pitchFamily="2" charset="77"/>
              </a:rPr>
              <a:t> </a:t>
            </a:r>
          </a:p>
          <a:p>
            <a:r>
              <a:rPr lang="nl-NL" sz="1600" dirty="0">
                <a:solidFill>
                  <a:srgbClr val="0B6551"/>
                </a:solidFill>
                <a:latin typeface="Attendi Alaska" pitchFamily="2" charset="77"/>
                <a:cs typeface="Calibri" panose="020F0502020204030204" pitchFamily="34" charset="0"/>
              </a:rPr>
              <a:t>Cliënt betrokkenheid en autonomie </a:t>
            </a:r>
            <a:endParaRPr lang="en-NL" sz="1600">
              <a:solidFill>
                <a:srgbClr val="0B6551"/>
              </a:solidFill>
              <a:latin typeface="Attendi Alaska" pitchFamily="2" charset="77"/>
              <a:cs typeface="Calibri" panose="020F0502020204030204" pitchFamily="34" charset="0"/>
            </a:endParaRPr>
          </a:p>
        </p:txBody>
      </p:sp>
      <p:pic>
        <p:nvPicPr>
          <p:cNvPr id="4" name="Picture 3" descr="A green and black wave&#10;&#10;Description automatically generated">
            <a:extLst>
              <a:ext uri="{FF2B5EF4-FFF2-40B4-BE49-F238E27FC236}">
                <a16:creationId xmlns:a16="http://schemas.microsoft.com/office/drawing/2014/main" id="{AB1B6557-1497-38EB-AA3D-96A18DECE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119" y="4763509"/>
            <a:ext cx="447758" cy="20765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37E3B28-9692-2884-FBC0-7464F3FE9E22}"/>
              </a:ext>
            </a:extLst>
          </p:cNvPr>
          <p:cNvSpPr txBox="1"/>
          <p:nvPr/>
        </p:nvSpPr>
        <p:spPr>
          <a:xfrm>
            <a:off x="466531" y="1362269"/>
            <a:ext cx="7940351" cy="1754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nl-NL" sz="1400" kern="0" dirty="0">
                <a:effectLst/>
                <a:latin typeface="Attendi Alaska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 welke mate wordt de rapportage over de cliënt gedeeld met de cliënt? Niet, gedeeltelijk, of volledig?</a:t>
            </a:r>
            <a:endParaRPr lang="nl-NL" sz="1400" kern="100" dirty="0">
              <a:latin typeface="Attendi Alaska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nl-NL" sz="1400" kern="0" dirty="0">
                <a:effectLst/>
                <a:latin typeface="Attendi Alaska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Toetsen zorgprofessionals zaken met de cliënt alvorens ze het opschrijven?</a:t>
            </a:r>
            <a:endParaRPr lang="nl-NL" sz="1400" kern="100" dirty="0">
              <a:latin typeface="Attendi Alaska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nl-NL" dirty="0">
                <a:latin typeface="Attendi Alaska" pitchFamily="2" charset="77"/>
                <a:cs typeface="Calibri" panose="020F0502020204030204" pitchFamily="34" charset="0"/>
              </a:rPr>
              <a:t>Maakt de cliënt/mantelzorger gebruik van het PGO?</a:t>
            </a:r>
            <a:endParaRPr lang="nl-NL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187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BE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DA7FFAF-96E2-CC25-0F53-159EBFE7B6D6}"/>
              </a:ext>
            </a:extLst>
          </p:cNvPr>
          <p:cNvSpPr txBox="1"/>
          <p:nvPr/>
        </p:nvSpPr>
        <p:spPr>
          <a:xfrm>
            <a:off x="341928" y="371914"/>
            <a:ext cx="7650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B6551"/>
                </a:solidFill>
                <a:latin typeface="Attendi Alaska" pitchFamily="2" charset="77"/>
                <a:cs typeface="Calibri" panose="020F0502020204030204" pitchFamily="34" charset="0"/>
              </a:rPr>
              <a:t>0-meting</a:t>
            </a:r>
            <a:r>
              <a:rPr lang="nl-NL" sz="3200" dirty="0">
                <a:solidFill>
                  <a:srgbClr val="0B6551"/>
                </a:solidFill>
                <a:latin typeface="Attendi Alaska Medium" pitchFamily="2" charset="77"/>
              </a:rPr>
              <a:t> </a:t>
            </a:r>
          </a:p>
          <a:p>
            <a:r>
              <a:rPr lang="nl-NL" sz="1600" dirty="0">
                <a:solidFill>
                  <a:srgbClr val="0B6551"/>
                </a:solidFill>
                <a:latin typeface="Attendi Alaska" pitchFamily="2" charset="77"/>
                <a:cs typeface="Calibri" panose="020F0502020204030204" pitchFamily="34" charset="0"/>
              </a:rPr>
              <a:t>Verbeterde leesbaarheid van rapportages</a:t>
            </a:r>
            <a:endParaRPr lang="en-NL" sz="1600">
              <a:solidFill>
                <a:srgbClr val="0B6551"/>
              </a:solidFill>
              <a:latin typeface="Attendi Alaska" pitchFamily="2" charset="77"/>
              <a:cs typeface="Calibri" panose="020F0502020204030204" pitchFamily="34" charset="0"/>
            </a:endParaRPr>
          </a:p>
        </p:txBody>
      </p:sp>
      <p:pic>
        <p:nvPicPr>
          <p:cNvPr id="4" name="Picture 3" descr="A green and black wave&#10;&#10;Description automatically generated">
            <a:extLst>
              <a:ext uri="{FF2B5EF4-FFF2-40B4-BE49-F238E27FC236}">
                <a16:creationId xmlns:a16="http://schemas.microsoft.com/office/drawing/2014/main" id="{AB1B6557-1497-38EB-AA3D-96A18DECE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119" y="4763509"/>
            <a:ext cx="447758" cy="20765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37E3B28-9692-2884-FBC0-7464F3FE9E22}"/>
              </a:ext>
            </a:extLst>
          </p:cNvPr>
          <p:cNvSpPr txBox="1"/>
          <p:nvPr/>
        </p:nvSpPr>
        <p:spPr>
          <a:xfrm>
            <a:off x="466531" y="1362269"/>
            <a:ext cx="794035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nl-NL" sz="1400" dirty="0">
                <a:latin typeface="Attendi Alaska" pitchFamily="2" charset="77"/>
                <a:cs typeface="Calibri" panose="020F0502020204030204" pitchFamily="34" charset="0"/>
              </a:rPr>
              <a:t>Bevatten de rapportages spelfouten of vakjargon?</a:t>
            </a:r>
          </a:p>
          <a:p>
            <a:pPr marL="285750" lvl="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nl-NL" sz="1400" dirty="0">
                <a:latin typeface="Attendi Alaska" pitchFamily="2" charset="77"/>
                <a:cs typeface="Calibri" panose="020F0502020204030204" pitchFamily="34" charset="0"/>
              </a:rPr>
              <a:t>Zijn er zorgprofessionals die moeite hebben met spelling (bv. dyslexie)? Vragen zij collega’s om hun rapportages te maken in sommige gevallen?</a:t>
            </a:r>
          </a:p>
          <a:p>
            <a:pPr marL="285750" lvl="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nl-NL" dirty="0">
                <a:latin typeface="Attendi Alaska" pitchFamily="2" charset="77"/>
                <a:cs typeface="Calibri" panose="020F0502020204030204" pitchFamily="34" charset="0"/>
              </a:rPr>
              <a:t>Worden moeilijke medicatienamen vaak opgezocht op internet?</a:t>
            </a:r>
            <a:endParaRPr lang="nl-NL" sz="1400" dirty="0">
              <a:latin typeface="Attendi Alaska" pitchFamily="2" charset="77"/>
              <a:cs typeface="Calibri" panose="020F0502020204030204" pitchFamily="34" charset="0"/>
            </a:endParaRPr>
          </a:p>
          <a:p>
            <a:pPr lvl="0"/>
            <a:endParaRPr lang="nl-NL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753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BE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DA7FFAF-96E2-CC25-0F53-159EBFE7B6D6}"/>
              </a:ext>
            </a:extLst>
          </p:cNvPr>
          <p:cNvSpPr txBox="1"/>
          <p:nvPr/>
        </p:nvSpPr>
        <p:spPr>
          <a:xfrm>
            <a:off x="341928" y="371914"/>
            <a:ext cx="7650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B6551"/>
                </a:solidFill>
                <a:latin typeface="Attendi Alaska" pitchFamily="2" charset="77"/>
                <a:cs typeface="Calibri" panose="020F0502020204030204" pitchFamily="34" charset="0"/>
              </a:rPr>
              <a:t>0-meting</a:t>
            </a:r>
            <a:r>
              <a:rPr lang="nl-NL" sz="3200" dirty="0">
                <a:solidFill>
                  <a:srgbClr val="0B6551"/>
                </a:solidFill>
                <a:latin typeface="Attendi Alaska Medium" pitchFamily="2" charset="77"/>
              </a:rPr>
              <a:t> </a:t>
            </a:r>
          </a:p>
          <a:p>
            <a:r>
              <a:rPr lang="nl-NL" sz="1600" dirty="0">
                <a:solidFill>
                  <a:srgbClr val="0B6551"/>
                </a:solidFill>
                <a:latin typeface="Attendi Alaska" pitchFamily="2" charset="77"/>
                <a:cs typeface="Calibri" panose="020F0502020204030204" pitchFamily="34" charset="0"/>
              </a:rPr>
              <a:t>Vergroten van werkplezier</a:t>
            </a:r>
            <a:endParaRPr lang="en-NL" sz="1600">
              <a:solidFill>
                <a:srgbClr val="0B6551"/>
              </a:solidFill>
              <a:latin typeface="Attendi Alaska" pitchFamily="2" charset="77"/>
              <a:cs typeface="Calibri" panose="020F0502020204030204" pitchFamily="34" charset="0"/>
            </a:endParaRPr>
          </a:p>
        </p:txBody>
      </p:sp>
      <p:pic>
        <p:nvPicPr>
          <p:cNvPr id="4" name="Picture 3" descr="A green and black wave&#10;&#10;Description automatically generated">
            <a:extLst>
              <a:ext uri="{FF2B5EF4-FFF2-40B4-BE49-F238E27FC236}">
                <a16:creationId xmlns:a16="http://schemas.microsoft.com/office/drawing/2014/main" id="{AB1B6557-1497-38EB-AA3D-96A18DECE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119" y="4763509"/>
            <a:ext cx="447758" cy="20765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37E3B28-9692-2884-FBC0-7464F3FE9E22}"/>
              </a:ext>
            </a:extLst>
          </p:cNvPr>
          <p:cNvSpPr txBox="1"/>
          <p:nvPr/>
        </p:nvSpPr>
        <p:spPr>
          <a:xfrm>
            <a:off x="466531" y="1362269"/>
            <a:ext cx="7940351" cy="2616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nl-NL" dirty="0">
                <a:latin typeface="Attendi Alaska" pitchFamily="2" charset="77"/>
                <a:cs typeface="Calibri" panose="020F0502020204030204" pitchFamily="34" charset="0"/>
              </a:rPr>
              <a:t>Worden er grote administratieve lasten ervaren tijdens de dagelijkse werkzaamheden?</a:t>
            </a:r>
          </a:p>
          <a:p>
            <a:pPr marL="285750" lvl="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nl-NL" dirty="0">
                <a:latin typeface="Attendi Alaska" pitchFamily="2" charset="77"/>
                <a:cs typeface="Calibri" panose="020F0502020204030204" pitchFamily="34" charset="0"/>
              </a:rPr>
              <a:t>Is er voldoende tijd en aandacht voor de cliënt?</a:t>
            </a:r>
          </a:p>
          <a:p>
            <a:pPr marL="285750" lvl="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nl-NL" dirty="0">
                <a:latin typeface="Attendi Alaska" pitchFamily="2" charset="77"/>
                <a:cs typeface="Calibri" panose="020F0502020204030204" pitchFamily="34" charset="0"/>
              </a:rPr>
              <a:t>Is er soms schaamte of spanning om te rapporteren? Bijvoorbeeld omdat cliënten en familie de mogelijkheid hebben om mee te lezen of/en omdat de zorgprofessionals misschien moeite hebben met spelling/taal.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594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BE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DA7FFAF-96E2-CC25-0F53-159EBFE7B6D6}"/>
              </a:ext>
            </a:extLst>
          </p:cNvPr>
          <p:cNvSpPr txBox="1"/>
          <p:nvPr/>
        </p:nvSpPr>
        <p:spPr>
          <a:xfrm>
            <a:off x="341928" y="371914"/>
            <a:ext cx="7650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B6551"/>
                </a:solidFill>
                <a:latin typeface="Attendi Alaska" pitchFamily="2" charset="77"/>
                <a:cs typeface="Calibri" panose="020F0502020204030204" pitchFamily="34" charset="0"/>
              </a:rPr>
              <a:t>1-meting</a:t>
            </a:r>
            <a:r>
              <a:rPr lang="nl-NL" sz="3200" dirty="0">
                <a:solidFill>
                  <a:srgbClr val="0B6551"/>
                </a:solidFill>
                <a:latin typeface="Attendi Alaska" pitchFamily="2" charset="77"/>
              </a:rPr>
              <a:t> </a:t>
            </a:r>
          </a:p>
          <a:p>
            <a:r>
              <a:rPr lang="nl-NL" sz="1600" kern="0" dirty="0">
                <a:solidFill>
                  <a:srgbClr val="0B6551"/>
                </a:solidFill>
                <a:effectLst/>
                <a:latin typeface="Attendi Alaska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Besparing van tijd en rapporteren tijdens het contactmoment</a:t>
            </a:r>
            <a:endParaRPr lang="en-NL" sz="1600">
              <a:solidFill>
                <a:srgbClr val="0B6551"/>
              </a:solidFill>
              <a:latin typeface="Attendi Alaska" pitchFamily="2" charset="77"/>
              <a:cs typeface="Calibri" panose="020F0502020204030204" pitchFamily="34" charset="0"/>
            </a:endParaRPr>
          </a:p>
        </p:txBody>
      </p:sp>
      <p:pic>
        <p:nvPicPr>
          <p:cNvPr id="4" name="Picture 3" descr="A green and black wave&#10;&#10;Description automatically generated">
            <a:extLst>
              <a:ext uri="{FF2B5EF4-FFF2-40B4-BE49-F238E27FC236}">
                <a16:creationId xmlns:a16="http://schemas.microsoft.com/office/drawing/2014/main" id="{AB1B6557-1497-38EB-AA3D-96A18DECE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119" y="4763509"/>
            <a:ext cx="447758" cy="20765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37E3B28-9692-2884-FBC0-7464F3FE9E22}"/>
              </a:ext>
            </a:extLst>
          </p:cNvPr>
          <p:cNvSpPr txBox="1"/>
          <p:nvPr/>
        </p:nvSpPr>
        <p:spPr>
          <a:xfrm>
            <a:off x="466531" y="1362269"/>
            <a:ext cx="794035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nl-NL" dirty="0">
                <a:latin typeface="Attendi Alaska" pitchFamily="2" charset="77"/>
                <a:cs typeface="Calibri" panose="020F0502020204030204" pitchFamily="34" charset="0"/>
              </a:rPr>
              <a:t>Is de tijd verkort tussen het contactmoment en de rapportage? 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nl-NL" dirty="0">
                <a:latin typeface="Attendi Alaska" pitchFamily="2" charset="77"/>
                <a:cs typeface="Calibri" panose="020F0502020204030204" pitchFamily="34" charset="0"/>
              </a:rPr>
              <a:t>Is de kans kleiner dat als er direct wordt ingesproken belangrijke informatie in de rapportage ontbreekt? 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nl-NL" dirty="0">
                <a:latin typeface="Attendi Alaska" pitchFamily="2" charset="77"/>
                <a:cs typeface="Calibri" panose="020F0502020204030204" pitchFamily="34" charset="0"/>
              </a:rPr>
              <a:t>Zorgt direct inspreken voor een besparing van tijd? </a:t>
            </a:r>
          </a:p>
          <a:p>
            <a:pPr lvl="0"/>
            <a:endParaRPr lang="nl-NL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656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BE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DA7FFAF-96E2-CC25-0F53-159EBFE7B6D6}"/>
              </a:ext>
            </a:extLst>
          </p:cNvPr>
          <p:cNvSpPr txBox="1"/>
          <p:nvPr/>
        </p:nvSpPr>
        <p:spPr>
          <a:xfrm>
            <a:off x="341928" y="371914"/>
            <a:ext cx="7650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B6551"/>
                </a:solidFill>
                <a:latin typeface="Attendi Alaska" pitchFamily="2" charset="77"/>
                <a:cs typeface="Calibri" panose="020F0502020204030204" pitchFamily="34" charset="0"/>
              </a:rPr>
              <a:t>1-meting</a:t>
            </a:r>
            <a:r>
              <a:rPr lang="nl-NL" sz="3200" dirty="0">
                <a:solidFill>
                  <a:srgbClr val="0B6551"/>
                </a:solidFill>
                <a:latin typeface="Attendi Alaska Medium" pitchFamily="2" charset="77"/>
              </a:rPr>
              <a:t> </a:t>
            </a:r>
          </a:p>
          <a:p>
            <a:r>
              <a:rPr lang="nl-NL" sz="1600" dirty="0">
                <a:solidFill>
                  <a:srgbClr val="0B6551"/>
                </a:solidFill>
                <a:latin typeface="Attendi Alaska" pitchFamily="2" charset="77"/>
                <a:cs typeface="Calibri" panose="020F0502020204030204" pitchFamily="34" charset="0"/>
              </a:rPr>
              <a:t>Cliënt betrokkenheid en autonomie </a:t>
            </a:r>
            <a:endParaRPr lang="en-NL" sz="1600">
              <a:solidFill>
                <a:srgbClr val="0B6551"/>
              </a:solidFill>
              <a:latin typeface="Attendi Alaska" pitchFamily="2" charset="77"/>
              <a:cs typeface="Calibri" panose="020F0502020204030204" pitchFamily="34" charset="0"/>
            </a:endParaRPr>
          </a:p>
        </p:txBody>
      </p:sp>
      <p:pic>
        <p:nvPicPr>
          <p:cNvPr id="4" name="Picture 3" descr="A green and black wave&#10;&#10;Description automatically generated">
            <a:extLst>
              <a:ext uri="{FF2B5EF4-FFF2-40B4-BE49-F238E27FC236}">
                <a16:creationId xmlns:a16="http://schemas.microsoft.com/office/drawing/2014/main" id="{AB1B6557-1497-38EB-AA3D-96A18DECE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119" y="4763509"/>
            <a:ext cx="447758" cy="20765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37E3B28-9692-2884-FBC0-7464F3FE9E22}"/>
              </a:ext>
            </a:extLst>
          </p:cNvPr>
          <p:cNvSpPr txBox="1"/>
          <p:nvPr/>
        </p:nvSpPr>
        <p:spPr>
          <a:xfrm>
            <a:off x="466531" y="1362269"/>
            <a:ext cx="79403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nl-NL" dirty="0">
                <a:latin typeface="Attendi Alaska" pitchFamily="2" charset="77"/>
                <a:cs typeface="Calibri" panose="020F0502020204030204" pitchFamily="34" charset="0"/>
              </a:rPr>
              <a:t>Is de cliënt betrokken bij de rapportage? Zo niet, is het wel aan de cliënt gevraagd of hij/zij dit prettig zou vinden?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nl-NL" dirty="0">
                <a:latin typeface="Attendi Alaska" pitchFamily="2" charset="77"/>
                <a:cs typeface="Calibri" panose="020F0502020204030204" pitchFamily="34" charset="0"/>
              </a:rPr>
              <a:t>Ervaart de cliënt het als prettig om op deze manier op de hoogte te zijn van de rapportage?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nl-NL" dirty="0">
                <a:latin typeface="Attendi Alaska" pitchFamily="2" charset="77"/>
                <a:cs typeface="Calibri" panose="020F0502020204030204" pitchFamily="34" charset="0"/>
              </a:rPr>
              <a:t>Is de kans kleiner dat er interpretatiefouten in het dossier komen omdat de client eventueel de rapportage kan corrigeren waar nodig? </a:t>
            </a:r>
          </a:p>
          <a:p>
            <a:pPr lvl="0"/>
            <a:endParaRPr lang="nl-NL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474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BE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DA7FFAF-96E2-CC25-0F53-159EBFE7B6D6}"/>
              </a:ext>
            </a:extLst>
          </p:cNvPr>
          <p:cNvSpPr txBox="1"/>
          <p:nvPr/>
        </p:nvSpPr>
        <p:spPr>
          <a:xfrm>
            <a:off x="341928" y="371914"/>
            <a:ext cx="7650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B6551"/>
                </a:solidFill>
                <a:latin typeface="Attendi Alaska" pitchFamily="2" charset="77"/>
                <a:cs typeface="Calibri" panose="020F0502020204030204" pitchFamily="34" charset="0"/>
              </a:rPr>
              <a:t>1-meting</a:t>
            </a:r>
            <a:r>
              <a:rPr lang="nl-NL" sz="3200" dirty="0">
                <a:solidFill>
                  <a:srgbClr val="0B6551"/>
                </a:solidFill>
                <a:latin typeface="Attendi Alaska Medium" pitchFamily="2" charset="77"/>
              </a:rPr>
              <a:t> </a:t>
            </a:r>
          </a:p>
          <a:p>
            <a:r>
              <a:rPr lang="nl-NL" sz="1600" dirty="0">
                <a:solidFill>
                  <a:srgbClr val="0B6551"/>
                </a:solidFill>
                <a:latin typeface="Attendi Alaska" pitchFamily="2" charset="77"/>
                <a:cs typeface="Calibri" panose="020F0502020204030204" pitchFamily="34" charset="0"/>
              </a:rPr>
              <a:t>Verbeterde leesbaarheid van rapportages</a:t>
            </a:r>
            <a:endParaRPr lang="en-NL" sz="1600">
              <a:solidFill>
                <a:srgbClr val="0B6551"/>
              </a:solidFill>
              <a:latin typeface="Attendi Alaska" pitchFamily="2" charset="77"/>
              <a:cs typeface="Calibri" panose="020F0502020204030204" pitchFamily="34" charset="0"/>
            </a:endParaRPr>
          </a:p>
        </p:txBody>
      </p:sp>
      <p:pic>
        <p:nvPicPr>
          <p:cNvPr id="4" name="Picture 3" descr="A green and black wave&#10;&#10;Description automatically generated">
            <a:extLst>
              <a:ext uri="{FF2B5EF4-FFF2-40B4-BE49-F238E27FC236}">
                <a16:creationId xmlns:a16="http://schemas.microsoft.com/office/drawing/2014/main" id="{AB1B6557-1497-38EB-AA3D-96A18DECE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119" y="4763509"/>
            <a:ext cx="447758" cy="20765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37E3B28-9692-2884-FBC0-7464F3FE9E22}"/>
              </a:ext>
            </a:extLst>
          </p:cNvPr>
          <p:cNvSpPr txBox="1"/>
          <p:nvPr/>
        </p:nvSpPr>
        <p:spPr>
          <a:xfrm>
            <a:off x="466531" y="1362269"/>
            <a:ext cx="794035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nl-NL" sz="1400" dirty="0">
                <a:latin typeface="Attendi Alaska" pitchFamily="2" charset="77"/>
                <a:cs typeface="Calibri" panose="020F0502020204030204" pitchFamily="34" charset="0"/>
              </a:rPr>
              <a:t>Bevatten de rapportages minder spelfouten, afkortingen of vakjargon?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nl-NL" sz="1400" dirty="0">
                <a:latin typeface="Attendi Alaska" pitchFamily="2" charset="77"/>
                <a:cs typeface="Calibri" panose="020F0502020204030204" pitchFamily="34" charset="0"/>
              </a:rPr>
              <a:t>Draagt de SOEP-methode bij aan de kwaliteit en effectiviteit van de rapportages?</a:t>
            </a:r>
          </a:p>
          <a:p>
            <a:pPr lvl="0"/>
            <a:endParaRPr lang="nl-NL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17039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F4CCC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8818</TotalTime>
  <Words>477</Words>
  <Application>Microsoft Macintosh PowerPoint</Application>
  <PresentationFormat>Diavoorstelling (16:9)</PresentationFormat>
  <Paragraphs>49</Paragraphs>
  <Slides>10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7" baseType="lpstr">
      <vt:lpstr>Attendi Alaska</vt:lpstr>
      <vt:lpstr>Montserrat</vt:lpstr>
      <vt:lpstr>Attendi Alaska Medium</vt:lpstr>
      <vt:lpstr>Arial</vt:lpstr>
      <vt:lpstr>Calibri</vt:lpstr>
      <vt:lpstr>Wingdings</vt:lpstr>
      <vt:lpstr>Simple Light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Agterhof, Renate</dc:creator>
  <cp:lastModifiedBy>Roos Hendriksen</cp:lastModifiedBy>
  <cp:revision>129</cp:revision>
  <dcterms:modified xsi:type="dcterms:W3CDTF">2024-05-13T11:14:17Z</dcterms:modified>
</cp:coreProperties>
</file>